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sldIdLst>
    <p:sldId id="256" r:id="rId5"/>
    <p:sldId id="258" r:id="rId6"/>
    <p:sldId id="272" r:id="rId7"/>
    <p:sldId id="274" r:id="rId8"/>
    <p:sldId id="261" r:id="rId9"/>
    <p:sldId id="265" r:id="rId10"/>
    <p:sldId id="267" r:id="rId11"/>
    <p:sldId id="271" r:id="rId12"/>
    <p:sldId id="269" r:id="rId13"/>
    <p:sldId id="276" r:id="rId14"/>
    <p:sldId id="277" r:id="rId15"/>
    <p:sldId id="278" r:id="rId16"/>
    <p:sldId id="279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1" autoAdjust="0"/>
    <p:restoredTop sz="94669" autoAdjust="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A0602-9808-46C6-8652-8833A7814E29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D7493-A872-480D-B09B-E2F23E819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3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5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5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0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8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2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2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2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2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3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2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5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8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5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5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9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8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1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5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73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6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1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5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0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0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9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7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3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9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0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7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1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5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4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0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2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2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0D28-FF58-46A5-A234-32AC83555FC0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FC061-95D2-4B4F-BA48-7A1C14961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7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7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6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716">
              <a:schemeClr val="accent4">
                <a:lumMod val="40000"/>
                <a:lumOff val="60000"/>
                <a:alpha val="49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75000"/>
                <a:alpha val="32000"/>
              </a:schemeClr>
            </a:gs>
            <a:gs pos="100000">
              <a:schemeClr val="accent4">
                <a:lumMod val="50000"/>
                <a:alpha val="96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0D28-FF58-46A5-A234-32AC83555F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FC061-95D2-4B4F-BA48-7A1C14961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7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716">
              <a:schemeClr val="accent4">
                <a:lumMod val="40000"/>
                <a:lumOff val="60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75000"/>
              </a:schemeClr>
            </a:gs>
            <a:gs pos="100000">
              <a:schemeClr val="accent4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0611" y="340822"/>
            <a:ext cx="877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«Семицветик»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Андра, Октябрьский район, ХМАО-Югра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8306" y="1320075"/>
            <a:ext cx="839585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ПРОЕКТ</a:t>
            </a:r>
          </a:p>
          <a:p>
            <a:pPr algn="ctr"/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«Математический знайка»</a:t>
            </a:r>
            <a:endParaRPr lang="ru-RU" sz="3600" b="1" dirty="0">
              <a:ln>
                <a:solidFill>
                  <a:srgbClr val="C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289" y="5861785"/>
            <a:ext cx="10905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Составители: Гоголева Л.Б., Клюшкина Л.А., </a:t>
            </a:r>
            <a:r>
              <a:rPr lang="ru-RU" dirty="0"/>
              <a:t>в</a:t>
            </a:r>
            <a:r>
              <a:rPr lang="ru-RU" dirty="0" smtClean="0"/>
              <a:t>оспитанники второй младшей группы «Бусинки»</a:t>
            </a:r>
          </a:p>
          <a:p>
            <a:pPr algn="ctr"/>
            <a:r>
              <a:rPr lang="ru-RU" dirty="0" smtClean="0"/>
              <a:t> Сентябрь - октябрь 2019 г.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0" b="5164"/>
          <a:stretch/>
        </p:blipFill>
        <p:spPr>
          <a:xfrm>
            <a:off x="3459975" y="2507987"/>
            <a:ext cx="5532516" cy="335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7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716">
              <a:schemeClr val="accent4">
                <a:lumMod val="40000"/>
                <a:lumOff val="60000"/>
                <a:alpha val="49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75000"/>
                <a:alpha val="32000"/>
              </a:schemeClr>
            </a:gs>
            <a:gs pos="100000">
              <a:schemeClr val="accent4">
                <a:lumMod val="50000"/>
                <a:alpha val="9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9957" y="412972"/>
            <a:ext cx="7438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башня»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6"/>
          <a:stretch/>
        </p:blipFill>
        <p:spPr>
          <a:xfrm>
            <a:off x="7955280" y="3001190"/>
            <a:ext cx="4070168" cy="36478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3"/>
          <a:stretch/>
        </p:blipFill>
        <p:spPr>
          <a:xfrm>
            <a:off x="267788" y="693963"/>
            <a:ext cx="3742510" cy="3647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99" y="1606731"/>
            <a:ext cx="349758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7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716">
              <a:schemeClr val="accent4">
                <a:lumMod val="40000"/>
                <a:lumOff val="60000"/>
                <a:alpha val="49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75000"/>
                <a:alpha val="32000"/>
              </a:schemeClr>
            </a:gs>
            <a:gs pos="100000">
              <a:schemeClr val="accent4">
                <a:lumMod val="50000"/>
                <a:alpha val="9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481" y="37905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Весёлые фигуры»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02" y="917665"/>
            <a:ext cx="3705498" cy="27791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917665"/>
            <a:ext cx="3701142" cy="2775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16" y="2749729"/>
            <a:ext cx="4171406" cy="3128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072" y="3934821"/>
            <a:ext cx="1881596" cy="2508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1" y="4026412"/>
            <a:ext cx="1894115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4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716">
              <a:schemeClr val="accent4">
                <a:lumMod val="40000"/>
                <a:lumOff val="60000"/>
                <a:alpha val="49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75000"/>
                <a:alpha val="32000"/>
              </a:schemeClr>
            </a:gs>
            <a:gs pos="100000">
              <a:schemeClr val="accent4">
                <a:lumMod val="50000"/>
                <a:alpha val="9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2677" y="1342784"/>
            <a:ext cx="8095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предметы»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72" y="3429000"/>
            <a:ext cx="5483497" cy="3084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17" y="993616"/>
            <a:ext cx="3477986" cy="463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2703" y="184898"/>
            <a:ext cx="2680607" cy="357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814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716">
              <a:schemeClr val="accent4">
                <a:lumMod val="40000"/>
                <a:lumOff val="60000"/>
                <a:alpha val="49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75000"/>
                <a:alpha val="32000"/>
              </a:schemeClr>
            </a:gs>
            <a:gs pos="100000">
              <a:schemeClr val="accent4">
                <a:lumMod val="50000"/>
                <a:alpha val="9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255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Пдд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«Три сигнала светофора»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" y="942831"/>
            <a:ext cx="5042263" cy="2836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3975796"/>
            <a:ext cx="5019040" cy="2823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942831"/>
            <a:ext cx="5042264" cy="2836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992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2170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52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716">
              <a:schemeClr val="accent4">
                <a:lumMod val="40000"/>
                <a:lumOff val="60000"/>
                <a:alpha val="49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75000"/>
                <a:alpha val="32000"/>
              </a:schemeClr>
            </a:gs>
            <a:gs pos="100000">
              <a:schemeClr val="accent4">
                <a:lumMod val="50000"/>
                <a:alpha val="9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279878"/>
              </p:ext>
            </p:extLst>
          </p:nvPr>
        </p:nvGraphicFramePr>
        <p:xfrm>
          <a:off x="347312" y="352961"/>
          <a:ext cx="11443636" cy="611426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633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4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08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54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1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Итоговые мероприятия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6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«Математический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</a:rPr>
                        <a:t> знайка»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Формировать первоначальные представления о значении для человека счета, чисел.</a:t>
                      </a:r>
                      <a:endParaRPr lang="ru-RU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Продолжать знакомить с формой, размером, весом предметов окружающей действительности</a:t>
                      </a:r>
                    </a:p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3. Формировать понятия «больше», «меньше», «равно», устанавливать соотношения, использовать в речи математические понятия.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Развивающие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у детей познавательной активности.</a:t>
                      </a:r>
                      <a:endParaRPr lang="ru-RU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Способствовать освоению математического содержания окружающего мира.</a:t>
                      </a:r>
                      <a:endParaRPr lang="ru-RU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3. Развитие математического мышления через речевую коммуникацию со сверстниками и другими взрослыми.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Воспитательные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интерес к математике посредством танцев в изобразительной деятельности.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положительный эмоциональный отклик на красоту природы.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Давать детям возможность внести свой вклад в общее дело и повлиять на ход событий.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Конкурс совместных работ родителей и детей «Любимое число моей семьи»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Выставка аппликаций из геометрических фигур «Сказочный зоопарк»</a:t>
                      </a:r>
                    </a:p>
                    <a:p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Реализация проекта «Математический знайка»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2" marR="103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23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754" y="327260"/>
            <a:ext cx="9937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 мероприятия с детьми в рамках реализации проекта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095346"/>
              </p:ext>
            </p:extLst>
          </p:nvPr>
        </p:nvGraphicFramePr>
        <p:xfrm>
          <a:off x="258594" y="1158257"/>
          <a:ext cx="11730205" cy="54992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9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77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4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177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643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25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искусства 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строительства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Литературный центр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сюжетно-ролевой игры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экспериментирования, песка и воды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математики и  манипуляционных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игр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науки и естествознания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86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«Неваляшка», «Красивые лесенки», «Весёлые мячики», «Обведи по точкам»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Конструирование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«Дом, строитель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Разучивание стихотворения: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Зубкова Л.В. «Мы делили апельсин…»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С/р игра «Мы строители»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водой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+mn-cs"/>
                        </a:rPr>
                        <a:t>Быстрее,</a:t>
                      </a:r>
                      <a:r>
                        <a:rPr lang="ru-RU" sz="14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+mn-cs"/>
                        </a:rPr>
                        <a:t> быстрее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» 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Лото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«Геометрические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фигуры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ФЦКМ: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</a:rPr>
                        <a:t> «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Что такое круг? В каких предметах прячется круг?»;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«Один - много»;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«На – под».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78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Аппликация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«Домик»,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«Весёлые фигуры»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 Конструирование «Высокая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</a:rPr>
                        <a:t> башня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рассказа Чуковский К. «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Мойдодыр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С/р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«Дом, строитель»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 «Сухой, мокрый песок»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П/И: «Найди круглые предметы», «Пузырь», «Карусель»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презентаций: «Круг», «Квадрат», «Треугольник», «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– много», «Широкий – узкий», «Высокий – низкий»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23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Лепка «Конфетки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Сказка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Д/И «Четвертый лишний», «Найди и покажи»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родителями: «Любимая цифра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семьи».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2559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«Опасные предметы»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Пдд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«Три сигнала светофора»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88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716">
              <a:schemeClr val="accent4">
                <a:lumMod val="40000"/>
                <a:lumOff val="60000"/>
                <a:alpha val="49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75000"/>
                <a:alpha val="32000"/>
              </a:schemeClr>
            </a:gs>
            <a:gs pos="100000">
              <a:schemeClr val="accent4">
                <a:lumMod val="50000"/>
                <a:alpha val="9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0" y="38548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52" y="1045026"/>
            <a:ext cx="3850277" cy="5133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3" y="1045027"/>
            <a:ext cx="3850277" cy="5133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36" y="2076994"/>
            <a:ext cx="3849189" cy="3670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111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716">
              <a:schemeClr val="accent4">
                <a:lumMod val="40000"/>
                <a:lumOff val="60000"/>
                <a:alpha val="49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75000"/>
                <a:alpha val="32000"/>
              </a:schemeClr>
            </a:gs>
            <a:gs pos="100000">
              <a:schemeClr val="accent4">
                <a:lumMod val="50000"/>
                <a:alpha val="9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«Обведи по точкам»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1089297"/>
            <a:ext cx="3738699" cy="49849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88" y="1089297"/>
            <a:ext cx="3764824" cy="5019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91" y="1054463"/>
            <a:ext cx="3764824" cy="50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0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716">
              <a:schemeClr val="accent4">
                <a:lumMod val="40000"/>
                <a:lumOff val="60000"/>
                <a:alpha val="49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75000"/>
                <a:alpha val="32000"/>
              </a:schemeClr>
            </a:gs>
            <a:gs pos="100000">
              <a:schemeClr val="accent4">
                <a:lumMod val="50000"/>
                <a:alpha val="9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48235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Дом, строитель»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83" y="2521130"/>
            <a:ext cx="4302035" cy="372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1" y="1267096"/>
            <a:ext cx="3468188" cy="462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2" y="1267095"/>
            <a:ext cx="3419202" cy="462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65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716">
              <a:schemeClr val="accent4">
                <a:lumMod val="40000"/>
                <a:lumOff val="60000"/>
                <a:alpha val="49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75000"/>
                <a:alpha val="32000"/>
              </a:schemeClr>
            </a:gs>
            <a:gs pos="100000">
              <a:schemeClr val="accent4">
                <a:lumMod val="50000"/>
                <a:alpha val="9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7715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Досочки Сегена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10" y="2913017"/>
            <a:ext cx="2690461" cy="3680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0" y="292387"/>
            <a:ext cx="2733504" cy="3680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89" y="2913017"/>
            <a:ext cx="2756210" cy="3674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6" y="292387"/>
            <a:ext cx="2820323" cy="3680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357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716">
              <a:schemeClr val="accent4">
                <a:lumMod val="40000"/>
                <a:lumOff val="60000"/>
                <a:alpha val="49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75000"/>
                <a:alpha val="32000"/>
              </a:schemeClr>
            </a:gs>
            <a:gs pos="100000">
              <a:schemeClr val="accent4">
                <a:lumMod val="50000"/>
                <a:alpha val="9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8609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презентации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Один-много»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92" y="2217419"/>
            <a:ext cx="4968240" cy="3726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r="6487"/>
          <a:stretch/>
        </p:blipFill>
        <p:spPr>
          <a:xfrm>
            <a:off x="232411" y="741317"/>
            <a:ext cx="3039826" cy="4127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8" r="16899"/>
          <a:stretch/>
        </p:blipFill>
        <p:spPr>
          <a:xfrm>
            <a:off x="8688987" y="741317"/>
            <a:ext cx="3178049" cy="41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1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716">
              <a:schemeClr val="accent4">
                <a:lumMod val="40000"/>
                <a:lumOff val="60000"/>
                <a:alpha val="49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75000"/>
                <a:alpha val="32000"/>
              </a:schemeClr>
            </a:gs>
            <a:gs pos="100000">
              <a:schemeClr val="accent4">
                <a:lumMod val="50000"/>
                <a:alpha val="9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2753" y="59385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презентации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- маленький»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8" t="3809" r="18931"/>
          <a:stretch/>
        </p:blipFill>
        <p:spPr>
          <a:xfrm>
            <a:off x="9219656" y="584776"/>
            <a:ext cx="2716711" cy="3767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9" t="14286" r="15630" b="190"/>
          <a:stretch/>
        </p:blipFill>
        <p:spPr>
          <a:xfrm>
            <a:off x="255271" y="584776"/>
            <a:ext cx="2717074" cy="3767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t="14096" r="23503" b="381"/>
          <a:stretch/>
        </p:blipFill>
        <p:spPr>
          <a:xfrm>
            <a:off x="3227616" y="2909964"/>
            <a:ext cx="2717074" cy="3767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r="10550"/>
          <a:stretch/>
        </p:blipFill>
        <p:spPr>
          <a:xfrm>
            <a:off x="6247492" y="2909964"/>
            <a:ext cx="2716711" cy="37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0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6705</TotalTime>
  <Words>416</Words>
  <Application>Microsoft Office PowerPoint</Application>
  <PresentationFormat>Произвольный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lenovo</cp:lastModifiedBy>
  <cp:revision>92</cp:revision>
  <dcterms:created xsi:type="dcterms:W3CDTF">2018-10-04T08:35:51Z</dcterms:created>
  <dcterms:modified xsi:type="dcterms:W3CDTF">2023-06-06T17:12:49Z</dcterms:modified>
</cp:coreProperties>
</file>